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1"/>
  </p:notesMasterIdLst>
  <p:handoutMasterIdLst>
    <p:handoutMasterId r:id="rId12"/>
  </p:handoutMasterIdLst>
  <p:sldIdLst>
    <p:sldId id="305" r:id="rId2"/>
    <p:sldId id="306" r:id="rId3"/>
    <p:sldId id="297" r:id="rId4"/>
    <p:sldId id="257" r:id="rId5"/>
    <p:sldId id="258" r:id="rId6"/>
    <p:sldId id="259" r:id="rId7"/>
    <p:sldId id="301" r:id="rId8"/>
    <p:sldId id="302" r:id="rId9"/>
    <p:sldId id="303" r:id="rId10"/>
  </p:sldIdLst>
  <p:sldSz cx="9144000" cy="6858000" type="screen4x3"/>
  <p:notesSz cx="9866313" cy="673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5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9198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9198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74CD8-2FA2-46D9-B9FD-4920222B7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0284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9198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17888" y="841375"/>
            <a:ext cx="303053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632" y="3241587"/>
            <a:ext cx="7893050" cy="26522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9198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1DCC7-B360-44DC-8BE5-8757255FD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53917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6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2B5DC18-C315-8619-5117-04F34A4BCF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9847A6D-2235-9812-7FD1-1BAD6896BB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ABABC22-FBAC-7A67-5924-B2F23EB32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2100E3F-625B-0DFE-FEBF-3C7C19FD3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40518EA-9C17-4307-B7F6-6877E4EBB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055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345D34-E82F-B0A0-6D1A-00454CE1D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6F6B7F3-5F58-F7D7-2E04-B7F052B354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6C1DA71-0DAE-79F7-87B3-4F4C5B19E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FA0F2AE-E030-2A01-EA6B-CC2B7AFAD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C7B2171-7C6E-CB13-4821-481BF2776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7400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A1AC54AB-EFB6-695A-6106-2D99C3713F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C4580DE-B760-AB83-C5DE-F84FD98E5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7C40243-688C-8EED-F83E-AF2398C2C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635F16A-DF1B-2076-ACF6-21E68454B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E04E0BE-A85C-087F-A65F-0D8ABB344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3166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4E116F-6FCA-83BD-335E-070C24AA4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A3B9214-E39E-D793-D99B-76BA3CD25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A81A70B-6EFE-BB07-C5DA-B5499EEB6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167888C-B4E4-B25F-F4B9-CAEB58B62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6881B17-9BD1-203B-7606-4E9395576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4973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7B3B43-F6BF-BA60-1949-043BE3552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A7B31A9-7DD0-3C79-54F9-4210C8D60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EB440F2-CF4F-0AEE-8950-D64E2C7C8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18573C5-3B2A-50AF-4578-A6D38E30A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6A3071E-339E-7020-3C3D-7A88769E0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9522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72603A4-93C8-E69A-D26E-70DDFF13A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1A1180-C6CB-35D7-09F8-E65BC48CB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BBBB790-A61A-2B40-2A4D-CBEFFD2FF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8E4CD04-2EE7-BF30-1474-109567439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DBE0965-5B63-62E8-53CE-FAB6133BA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F11FEE8-985F-3F9E-74C3-5EE0622CF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2650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0E146F1-9C93-B39D-C18E-64451CC54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9C0589D-0A2D-8DDA-CA38-D7B568AD1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BA24DD8-3FA1-A4EB-D81A-F1EE14FEF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9C59BD2F-16E1-BCAA-1FE8-73C5C102B4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828B042-B577-9F4F-C5CC-00F19C431A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0C9EC76C-563D-4902-D91A-FC1B9978E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5904360B-3938-475E-DDAD-6297CA2A5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996458E-A4E0-4F87-32E5-97304C464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8950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62762C-89FF-6EC3-61A2-382B5EA7A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A17D57C-D926-E075-FDCA-7B18BEB5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0A59894-F52E-2137-A21D-5A4D26737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9F556E8-0152-2D82-9ED8-466BF7812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1547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C3D353D-C019-D660-AAC6-1D79307FA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EED8ED4-449C-F0C1-E6B0-7BC072CE8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D79549F-7ACA-BCB1-06F5-F62D84A67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978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7A0FAC7-6D60-3C62-8098-847D60FA2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B68C452-8271-59D7-355E-C19A18B32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1F16984-2F5C-8225-4879-2EF06ECB10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15F3DE3-8838-DB1E-F515-5E271AE69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5F775E2-3DD9-CCD5-0473-E93B6B8FD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EA0178B-E8D4-E943-A2A1-4C57C5668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2977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A21AAEA-B5DA-54EC-1C1B-99B8CF1B6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45AE7150-1AAE-2C36-D55A-5064549900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E3D4672-F07F-C713-65AD-3A9BE38161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713C90F-0EB3-975A-6A67-42AC5B2A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A25BF44-A271-FAD8-461A-6AD7DCE18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7AE9392-FCDE-3345-6503-632DF0702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9409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8B355550-BDE5-43E3-44AB-FC6344663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8DE907C-2AD4-FFD8-F1F3-3C084BC45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16F9C8A-5EA1-F5F7-4EE7-76496A5AD3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73EDCB7-9A15-6522-B04C-AE97A6CD52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B59B3C8-5107-96BB-5982-6B38BBF8C7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523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4462" y="944787"/>
            <a:ext cx="89154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Course Name- </a:t>
            </a:r>
            <a:r>
              <a:rPr lang="en-US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Production 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Technology for Ornamental Crops, MAP and Landscaping </a:t>
            </a:r>
            <a:endParaRPr lang="en-US" sz="2400" dirty="0" smtClean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ambria" panose="02040503050406030204" pitchFamily="18" charset="0"/>
              </a:rPr>
              <a:t>Course Code- 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20014400</a:t>
            </a: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3151401" y="4038600"/>
            <a:ext cx="52549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 smtClean="0">
                <a:latin typeface="Cambria" panose="02040503050406030204" pitchFamily="18" charset="0"/>
              </a:rPr>
              <a:t>Presented By- </a:t>
            </a:r>
            <a:r>
              <a:rPr lang="en-IN" sz="2400" dirty="0" err="1" smtClean="0">
                <a:latin typeface="Cambria" panose="02040503050406030204" pitchFamily="18" charset="0"/>
              </a:rPr>
              <a:t>Dr</a:t>
            </a:r>
            <a:r>
              <a:rPr lang="en-IN" sz="2400" dirty="0" err="1">
                <a:latin typeface="Cambria" panose="02040503050406030204" pitchFamily="18" charset="0"/>
              </a:rPr>
              <a:t>.</a:t>
            </a:r>
            <a:r>
              <a:rPr lang="en-IN" sz="2400" dirty="0">
                <a:latin typeface="Cambria" panose="02040503050406030204" pitchFamily="18" charset="0"/>
              </a:rPr>
              <a:t> Mahendra  Kr. </a:t>
            </a:r>
            <a:r>
              <a:rPr lang="en-IN" sz="2400" dirty="0" err="1">
                <a:latin typeface="Cambria" panose="02040503050406030204" pitchFamily="18" charset="0"/>
              </a:rPr>
              <a:t>Yadav</a:t>
            </a:r>
            <a:r>
              <a:rPr lang="en-IN" sz="2400" dirty="0">
                <a:latin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39165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328746"/>
            <a:ext cx="91439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Identify </a:t>
            </a:r>
            <a:r>
              <a:rPr lang="en-US" sz="2400" dirty="0">
                <a:latin typeface="Cambria" panose="02040503050406030204" pitchFamily="18" charset="0"/>
              </a:rPr>
              <a:t>different types of ornamental and medicinal crops.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Examine </a:t>
            </a:r>
            <a:r>
              <a:rPr lang="en-US" sz="2400" dirty="0">
                <a:latin typeface="Cambria" panose="02040503050406030204" pitchFamily="18" charset="0"/>
              </a:rPr>
              <a:t>various principles of landscaping, uses of landscape trees, shrubs and climbers, production technology of important ornamental crops, etc.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Determine </a:t>
            </a:r>
            <a:r>
              <a:rPr lang="en-US" sz="2400" dirty="0">
                <a:latin typeface="Cambria" panose="02040503050406030204" pitchFamily="18" charset="0"/>
              </a:rPr>
              <a:t>about Demonstrate various Package of practices for loose flowers and their transportation, storage house and required condition for cut and loose flower.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Construct </a:t>
            </a:r>
            <a:r>
              <a:rPr lang="en-US" sz="2400" dirty="0">
                <a:latin typeface="Cambria" panose="02040503050406030204" pitchFamily="18" charset="0"/>
              </a:rPr>
              <a:t>about the various problems with the production technology of medicinal and aromatic plants.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Importance </a:t>
            </a:r>
            <a:r>
              <a:rPr lang="en-US" sz="2400" dirty="0">
                <a:latin typeface="Cambria" panose="02040503050406030204" pitchFamily="18" charset="0"/>
              </a:rPr>
              <a:t>of Processing and value addition in ornamental crops and MAPs produce. </a:t>
            </a:r>
          </a:p>
          <a:p>
            <a:r>
              <a:rPr lang="en-US" sz="2000" dirty="0"/>
              <a:t>	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9200" y="-13381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Course Objectives </a:t>
            </a:r>
            <a:endParaRPr lang="en-US" sz="2800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50983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6805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" y="1319475"/>
            <a:ext cx="9143999" cy="523220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</a:rPr>
              <a:t>Production technology of orchids</a:t>
            </a:r>
            <a:endParaRPr 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12595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600" y="0"/>
            <a:ext cx="1295399" cy="3048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2" name="Rectangle 1"/>
          <p:cNvSpPr/>
          <p:nvPr/>
        </p:nvSpPr>
        <p:spPr>
          <a:xfrm>
            <a:off x="990600" y="533030"/>
            <a:ext cx="643890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Botanical Name            :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Dendrobium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sp. Cymbidium sp.</a:t>
            </a:r>
            <a:endParaRPr lang="en-US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Family                         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Orchidaceae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3609" y="3126495"/>
            <a:ext cx="899159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Importance and Uses: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cut flower, more vase life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exhibits wide range of diversity in form, size,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colour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&amp; texture of flower.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plot it remain good for 1-3 months.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indoor plant, grown in garden, pots, basket etc.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Flowers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use in special functions </a:t>
            </a:r>
          </a:p>
        </p:txBody>
      </p:sp>
      <p:sp>
        <p:nvSpPr>
          <p:cNvPr id="5" name="Rectangle 4"/>
          <p:cNvSpPr/>
          <p:nvPr/>
        </p:nvSpPr>
        <p:spPr>
          <a:xfrm>
            <a:off x="114301" y="71365"/>
            <a:ext cx="7391400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 technology of orchids</a:t>
            </a:r>
            <a:r>
              <a:rPr lang="en-US" dirty="0" smtClean="0">
                <a:solidFill>
                  <a:srgbClr val="000000"/>
                </a:solidFill>
                <a:latin typeface="Cambria" panose="02040503050406030204" pitchFamily="18" charset="0"/>
              </a:rPr>
              <a:t>	</a:t>
            </a:r>
            <a:endParaRPr lang="en-US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95400" y="1550443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Important genera: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1.Dendrobium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2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Cattleya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3.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Phalaenopsis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4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Cymbidium 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7586" y="2480239"/>
            <a:ext cx="914399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Soil: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Sandy loam soil with a pH of 5.5-6.5 is ideal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Climate: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75% green shade net with 70 - 80% humidity, 18 - 28ºC temperature and light intensity of 1500-2000 foot candles is ideal for growing this tropical orchid. In high rainfall zones, the shade net house should be provided with a rain shelter.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2" name="Rectangle 1"/>
          <p:cNvSpPr/>
          <p:nvPr/>
        </p:nvSpPr>
        <p:spPr>
          <a:xfrm>
            <a:off x="114299" y="304800"/>
            <a:ext cx="8915399" cy="2351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Types of orchid: 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1.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Sympodial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type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: Prostate rhizome whose growth terminates periodically with an upright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pseudobulb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leaf &amp; flowers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Dendrobium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Cattleya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Cymbidium 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2.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Monopodial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type: F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orm aerial roots from the stem as they are produced in their upward growth.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Phalaenopsis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0" y="0"/>
            <a:ext cx="761999" cy="381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199" y="161192"/>
            <a:ext cx="8991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Spacing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plant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population: 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planting distance is 45 cm x 45 cm, allowing roughly 29,640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plants/ha.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mproved varieties: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Cymbidium sp.: Levis Duke Bella Vista, Margaret Thatcher,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Kennywine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Golden girl Mini Beacon Red torch, Beauty Fred 6, Ames Bury, Baltic Glacier Mint ice, Angelica Advent,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Dingwall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Lenes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Peter Pan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Greenleaves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Dendrobium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sp.: Sonia 17, Sonia 28, Emma White, Sakura Pink,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Hieng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Beauty,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Renapa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Dorine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White,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Kasem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White,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Kasem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Gold, PM-11, Waipahu Beauty,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Sarifa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Fatimah, Walter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omae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Jiad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Gold,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Mme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Vipar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Propagation: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Propagation: Division of clumps, back bulbs and tissue culture plants. Planting Density of Orchids: 100,000-150,000plants/ha.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3048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862" y="-11723"/>
            <a:ext cx="91439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Manures and fertilizers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Foliar application of N:P:K as 30:10:10 @ 0.05% on the plant and potting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materials at an interval of 15 days during 1st year (young plants stage). For intermediate growth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stage (2nd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year ) foliar apply 20:20:20 of NPK @ 0.05% at an interval of 15 days. At late growth stages (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year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word) apply N, P, K as 15:25:25@ 0.1% at an interval of 15 days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Irrigation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Mist or overhead sprinkler to provide water and to maintain humidity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Weed Management: </a:t>
            </a:r>
            <a:endParaRPr lang="en-US" sz="20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Weeds in the orchid pots can be easily managed manually by picking through hand and single tooth fork.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-17585" y="5194092"/>
            <a:ext cx="913813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Containers and support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: perforated earthen pots are ideal and the plants are staked with bamboo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sticks.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66958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381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152399" y="190500"/>
            <a:ext cx="899159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Plant Protection Measures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Diseases: 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Anthracnose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Foliar application of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Thiophanate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Methyl 2 g / l (or)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Difenoconazole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0.5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ml/l.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Bacterial soft and Brown rot: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Foliar application with Streptomycin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Sulphate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@ 0.5 g +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Copper Oxy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Chloride @ 2 g/l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Black rot 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Foliar application of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Metalaxyl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g / lit. (or)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Dimethomorph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50% WP 0.5 g / lit.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Orchids Botrytis: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Foliar application of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Mancozeb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g /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lit.</a:t>
            </a:r>
          </a:p>
          <a:p>
            <a:pPr algn="just">
              <a:lnSpc>
                <a:spcPct val="150000"/>
              </a:lnSpc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Pests: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Scale insects and mealy bugs: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a toothbrush dipped in isopropyl alcohol or a pesticide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like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Malathion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 physically remove the pest.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 spider mites: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Miticide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like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Kelthane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applied on the undersides of the leaves.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Aphids: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Sprayed with a pesticide like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Malathion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per label instructions.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Snail and slug: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 pick and destroy </a:t>
            </a:r>
          </a:p>
        </p:txBody>
      </p:sp>
    </p:spTree>
    <p:extLst>
      <p:ext uri="{BB962C8B-B14F-4D97-AF65-F5344CB8AC3E}">
        <p14:creationId xmlns:p14="http://schemas.microsoft.com/office/powerpoint/2010/main" val="1244778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37766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199" y="0"/>
            <a:ext cx="89916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Harvest: 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Dendrobium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flower fully matures only 3 or 4 days after it opens. Harvesting the spike when 75 per cent of the flowers are open and remaining buds are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unopen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Yield: 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- 10 spikes/plant/year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76199" y="2412380"/>
            <a:ext cx="88391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 Harvest Management: 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Basal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 of orchid spikes can be inserted in a tube containing water or water with preservatives of 2% sucrose or 2% sucrose+100 ppm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(NO3), or 2% sucrose+200 ppm 8-HQS, or can be wrapped with wet cotton swab, then they could covered with plastic and tied with rubber band to keep it in place.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Tropical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orchids are stored at 7-10°C and temperate orchids are stored at 5°C. To prevent moisture loss and wilting of the cut flower 90-95% relative humidity should be maintained in the store. </a:t>
            </a:r>
          </a:p>
        </p:txBody>
      </p:sp>
    </p:spTree>
    <p:extLst>
      <p:ext uri="{BB962C8B-B14F-4D97-AF65-F5344CB8AC3E}">
        <p14:creationId xmlns:p14="http://schemas.microsoft.com/office/powerpoint/2010/main" val="1092013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1009</TotalTime>
  <Words>1044</Words>
  <Application>Microsoft Office PowerPoint</Application>
  <PresentationFormat>On-screen Show (4:3)</PresentationFormat>
  <Paragraphs>76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Nisha Nitharwal</dc:creator>
  <cp:lastModifiedBy>Mahendra</cp:lastModifiedBy>
  <cp:revision>198</cp:revision>
  <cp:lastPrinted>2024-02-10T08:58:42Z</cp:lastPrinted>
  <dcterms:created xsi:type="dcterms:W3CDTF">2019-11-14T04:58:58Z</dcterms:created>
  <dcterms:modified xsi:type="dcterms:W3CDTF">2024-04-17T08:15:06Z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2013-11-12T00:00:00Z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2019-11-14T00:00:00Z</vt:filetime>
  </property>
</Properties>
</file>